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5143500" type="screen16x9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Gill Sans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685800" y="1153206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1371600" y="2431336"/>
            <a:ext cx="6400800" cy="8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46813" y="4015014"/>
            <a:ext cx="2256972" cy="112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 descr="triangles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8724" y="989547"/>
            <a:ext cx="606552" cy="8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182700"/>
            <a:ext cx="1152977" cy="96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Content">
  <p:cSld name="Paragraph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67" name="Shape 67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4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90" y="196091"/>
            <a:ext cx="440054" cy="5970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930172" y="1817064"/>
            <a:ext cx="3845859" cy="35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8D9D8"/>
              </a:buClr>
              <a:buSzPts val="2000"/>
              <a:buFont typeface="Calibri"/>
              <a:buNone/>
              <a:defRPr sz="1800" b="0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950387" y="2157897"/>
            <a:ext cx="3845859" cy="1418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Slide">
  <p:cSld name="Bulleted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4" name="Shape 74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4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90" y="196091"/>
            <a:ext cx="440054" cy="5970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765443" y="1713986"/>
            <a:ext cx="3599264" cy="297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4723271" y="1713986"/>
            <a:ext cx="3599264" cy="297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">
  <p:cSld name="Statement Slid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ubTitle" idx="1"/>
          </p:nvPr>
        </p:nvSpPr>
        <p:spPr>
          <a:xfrm>
            <a:off x="1371600" y="2803672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rgbClr val="C8D9D8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2" name="Shape 82"/>
          <p:cNvSpPr txBox="1"/>
          <p:nvPr/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rPr>
              <a:t>SAMPLE HEADER</a:t>
            </a:r>
            <a:endParaRPr sz="2000" b="1" i="0" u="none" strike="noStrike" cap="none">
              <a:solidFill>
                <a:srgbClr val="C8D9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Shape 83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4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90" y="196091"/>
            <a:ext cx="440054" cy="59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pic" idx="2"/>
          </p:nvPr>
        </p:nvSpPr>
        <p:spPr>
          <a:xfrm>
            <a:off x="1792288" y="1187895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792288" y="4297179"/>
            <a:ext cx="5486400" cy="400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800"/>
              </a:spcBef>
              <a:spcAft>
                <a:spcPts val="0"/>
              </a:spcAft>
              <a:buClr>
                <a:srgbClr val="C8D9D8"/>
              </a:buClr>
              <a:buSzPts val="2000"/>
              <a:buFont typeface="Calibri"/>
              <a:buNone/>
              <a:defRPr sz="1200" b="0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0" name="Shape 90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4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90" y="196091"/>
            <a:ext cx="440054" cy="59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aragraph Content">
  <p:cSld name="Two Paragraph Conte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5" name="Shape 95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4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90" y="196091"/>
            <a:ext cx="440054" cy="5970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987377" y="1664663"/>
            <a:ext cx="3377331" cy="29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4772589" y="1664663"/>
            <a:ext cx="3377331" cy="29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 Slide">
  <p:cSld name="Object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2" name="Shape 102"/>
          <p:cNvSpPr txBox="1"/>
          <p:nvPr/>
        </p:nvSpPr>
        <p:spPr>
          <a:xfrm>
            <a:off x="4641547" y="1350987"/>
            <a:ext cx="3291626" cy="20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Shape 103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4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90" y="196091"/>
            <a:ext cx="440054" cy="5970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209963" y="1575377"/>
            <a:ext cx="6467763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Aligned Slide">
  <p:cSld name="Left Aligned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79135" y="1109775"/>
            <a:ext cx="2255330" cy="221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pic" idx="2"/>
          </p:nvPr>
        </p:nvSpPr>
        <p:spPr>
          <a:xfrm>
            <a:off x="3049915" y="1187895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3"/>
          </p:nvPr>
        </p:nvSpPr>
        <p:spPr>
          <a:xfrm>
            <a:off x="3049915" y="4297179"/>
            <a:ext cx="5486400" cy="400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800"/>
              </a:spcBef>
              <a:spcAft>
                <a:spcPts val="0"/>
              </a:spcAft>
              <a:buClr>
                <a:srgbClr val="C8D9D8"/>
              </a:buClr>
              <a:buSzPts val="2000"/>
              <a:buFont typeface="Calibri"/>
              <a:buNone/>
              <a:defRPr sz="1200" b="0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B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85800" y="1597025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3" name="Shape 53" descr="triangle_page#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5118" y="4825556"/>
            <a:ext cx="575518" cy="317944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4182700"/>
            <a:ext cx="1152977" cy="96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 rotWithShape="1">
          <a:blip r:embed="rId13">
            <a:alphaModFix/>
          </a:blip>
          <a:srcRect r="84398"/>
          <a:stretch/>
        </p:blipFill>
        <p:spPr>
          <a:xfrm>
            <a:off x="8111275" y="4111225"/>
            <a:ext cx="918691" cy="9407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ctrTitle"/>
          </p:nvPr>
        </p:nvSpPr>
        <p:spPr>
          <a:xfrm>
            <a:off x="685800" y="1153206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UA ASCEND Life Sciences</a:t>
            </a: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ubTitle" idx="1"/>
          </p:nvPr>
        </p:nvSpPr>
        <p:spPr>
          <a:xfrm>
            <a:off x="1371600" y="2431316"/>
            <a:ext cx="6400800" cy="1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"/>
              <a:t>Using the Ames test to measure the viability and mutagenicity of spacefaring </a:t>
            </a:r>
            <a:r>
              <a:rPr lang="en" i="1"/>
              <a:t>Salmonella enterica</a:t>
            </a:r>
            <a:r>
              <a:rPr lang="en"/>
              <a:t> and establish the efficacy of a flight platform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" sz="1800">
                <a:solidFill>
                  <a:schemeClr val="lt1"/>
                </a:solidFill>
              </a:rPr>
              <a:t>Duffy Elmer &amp; Shobitha Jillella</a:t>
            </a:r>
            <a:endParaRPr sz="1800"/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pic" idx="2"/>
          </p:nvPr>
        </p:nvSpPr>
        <p:spPr>
          <a:xfrm>
            <a:off x="938100" y="1028700"/>
            <a:ext cx="38319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Char char="●"/>
            </a:pPr>
            <a:r>
              <a:rPr lang="en" sz="3000"/>
              <a:t>Flight negatively affects cell viability</a:t>
            </a:r>
            <a:endParaRPr sz="3000"/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10-fold decrease in survival</a:t>
            </a:r>
            <a:endParaRPr sz="2000"/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Our apparatus allows for live cell recovery</a:t>
            </a:r>
            <a:endParaRPr sz="3000"/>
          </a:p>
        </p:txBody>
      </p:sp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9575" y="1143000"/>
            <a:ext cx="2446023" cy="3261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idx="2"/>
          </p:nvPr>
        </p:nvSpPr>
        <p:spPr>
          <a:xfrm>
            <a:off x="938100" y="895350"/>
            <a:ext cx="7267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Testing with on-flight radiation shielding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Radiation-specific control</a:t>
            </a:r>
            <a:endParaRPr sz="2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Sounding rocket flight to Thermosphere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Gel Fixation</a:t>
            </a:r>
            <a:endParaRPr sz="2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Increased Container Durability</a:t>
            </a:r>
            <a:endParaRPr sz="2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Other Cell types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TA98 </a:t>
            </a:r>
            <a:r>
              <a:rPr lang="en" sz="2400" i="1" dirty="0"/>
              <a:t>Salmonella</a:t>
            </a:r>
            <a:endParaRPr sz="2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Human Immune Cells</a:t>
            </a:r>
            <a:endParaRPr sz="2400"/>
          </a:p>
        </p:txBody>
      </p: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Directions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 </a:t>
            </a:r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2"/>
          </p:nvPr>
        </p:nvSpPr>
        <p:spPr>
          <a:xfrm>
            <a:off x="4772589" y="895350"/>
            <a:ext cx="3377400" cy="29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lt1"/>
                </a:solidFill>
              </a:rPr>
              <a:t>Dr. John S. Wilbur, UA Microbiology Teaching Lab Prep Room, Susan Brew, AZSG, ANSR, UA SEDS, ASU</a:t>
            </a:r>
            <a:endParaRPr sz="3200">
              <a:solidFill>
                <a:schemeClr val="lt1"/>
              </a:solidFill>
            </a:endParaRPr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925" y="1296450"/>
            <a:ext cx="2855399" cy="285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Duffy Elmer\Downloads\28617032_10156301860365409_6270159940464574581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200150"/>
            <a:ext cx="2971800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pic" idx="2"/>
          </p:nvPr>
        </p:nvSpPr>
        <p:spPr>
          <a:xfrm>
            <a:off x="685800" y="1153350"/>
            <a:ext cx="4701300" cy="3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/>
              <a:t>Measuring effects of ionizing radiation on </a:t>
            </a:r>
            <a:r>
              <a:rPr lang="en" sz="2000" i="1"/>
              <a:t>Salmonella enterica</a:t>
            </a:r>
            <a:r>
              <a:rPr lang="en" sz="2000"/>
              <a:t> via the Ames mutagenicity assay.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/>
              <a:t>Providing proof of concept and conducting a test flight in preparation for the AZSGC RockSat-C mission launching in June 2018. </a:t>
            </a:r>
            <a:endParaRPr sz="2000"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</a:t>
            </a:fld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685791" y="4995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Objectives</a:t>
            </a:r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3325" y="1223450"/>
            <a:ext cx="3377925" cy="295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765443" y="1085850"/>
            <a:ext cx="3599400" cy="29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80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Locking-Cap Microcentrifuge Tubes</a:t>
            </a:r>
            <a:endParaRPr sz="3200"/>
          </a:p>
          <a:p>
            <a:pPr marL="914400" lvl="1" indent="-393700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/>
              <a:t>Rated to 10,000</a:t>
            </a:r>
            <a:r>
              <a:rPr lang="en" sz="2600" i="1"/>
              <a:t>g</a:t>
            </a:r>
            <a:endParaRPr sz="2600" i="1"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Parafilm</a:t>
            </a:r>
            <a:endParaRPr sz="3200"/>
          </a:p>
          <a:p>
            <a:pPr marL="342900" lvl="0" indent="-215900">
              <a:spcBef>
                <a:spcPts val="80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Containment</a:t>
            </a:r>
            <a:endParaRPr/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9303" y="1133433"/>
            <a:ext cx="1954525" cy="2876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149" y="1364025"/>
            <a:ext cx="1183650" cy="24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65449" y="1085850"/>
            <a:ext cx="3289800" cy="29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80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Absorbent Aerogel Insulation</a:t>
            </a:r>
            <a:endParaRPr sz="3200"/>
          </a:p>
          <a:p>
            <a: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Isolated 3D-printed (PLA) Container</a:t>
            </a:r>
            <a:endParaRPr sz="3200"/>
          </a:p>
          <a:p>
            <a:pPr marL="342900" lvl="0" indent="-215900" rtl="0">
              <a:spcBef>
                <a:spcPts val="80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 Containment</a:t>
            </a:r>
            <a:endParaRPr/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7446" y="3187850"/>
            <a:ext cx="1809650" cy="17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5343" y="1180900"/>
            <a:ext cx="1843377" cy="245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6720" y="1183638"/>
            <a:ext cx="2675446" cy="178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pic" idx="2"/>
          </p:nvPr>
        </p:nvSpPr>
        <p:spPr>
          <a:xfrm>
            <a:off x="948800" y="1187900"/>
            <a:ext cx="7103700" cy="31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80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Experimental Flight Samples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Ground Control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Identical Incubation</a:t>
            </a:r>
            <a:endParaRPr sz="2400"/>
          </a:p>
          <a:p>
            <a:pPr marL="457200" lvl="0" indent="-38100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Dilution series and colony counting</a:t>
            </a: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pic" idx="2"/>
          </p:nvPr>
        </p:nvSpPr>
        <p:spPr>
          <a:xfrm>
            <a:off x="948800" y="1187900"/>
            <a:ext cx="4446300" cy="31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>
                <a:solidFill>
                  <a:schemeClr val="lt1"/>
                </a:solidFill>
              </a:rPr>
              <a:t>Incubation</a:t>
            </a:r>
            <a:br>
              <a:rPr lang="en">
                <a:solidFill>
                  <a:schemeClr val="lt1"/>
                </a:solidFill>
              </a:rPr>
            </a:br>
            <a:r>
              <a:rPr lang="en" sz="2400">
                <a:solidFill>
                  <a:schemeClr val="lt1"/>
                </a:solidFill>
              </a:rPr>
              <a:t>(Pre- and Post-flight)</a:t>
            </a:r>
            <a:endParaRPr>
              <a:solidFill>
                <a:schemeClr val="lt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>
                <a:solidFill>
                  <a:schemeClr val="lt1"/>
                </a:solidFill>
              </a:rPr>
              <a:t>Maintaining sterile technique in the field</a:t>
            </a:r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4750" y="717625"/>
            <a:ext cx="2053125" cy="365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1828800" y="3992379"/>
            <a:ext cx="5486400" cy="4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lt1"/>
                </a:solidFill>
              </a:rPr>
              <a:t>Measurement of radiation levels over time shows the samples experienced beta and gamma radiation during the flight </a:t>
            </a:r>
            <a:endParaRPr sz="1400">
              <a:solidFill>
                <a:schemeClr val="lt1"/>
              </a:solidFill>
            </a:endParaRPr>
          </a:p>
          <a:p>
            <a:pPr marL="0" lvl="0" indent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and Data</a:t>
            </a:r>
            <a:endParaRPr/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l="3890" t="5511" r="3034" b="5449"/>
          <a:stretch/>
        </p:blipFill>
        <p:spPr>
          <a:xfrm>
            <a:off x="1174825" y="1285221"/>
            <a:ext cx="6794350" cy="2573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1087450" y="3325250"/>
            <a:ext cx="16467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Time</a:t>
            </a:r>
            <a:endParaRPr sz="12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(Minutes)</a:t>
            </a:r>
            <a:endParaRPr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pic" idx="2"/>
          </p:nvPr>
        </p:nvSpPr>
        <p:spPr>
          <a:xfrm>
            <a:off x="685300" y="993300"/>
            <a:ext cx="3307200" cy="31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Colony counts on nutrient-rich media show proof of in-flight sample viability </a:t>
            </a:r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and Data</a:t>
            </a:r>
            <a:endParaRPr/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t="19064" b="10354"/>
          <a:stretch/>
        </p:blipFill>
        <p:spPr>
          <a:xfrm>
            <a:off x="3992500" y="1147350"/>
            <a:ext cx="2269251" cy="28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4">
            <a:alphaModFix/>
          </a:blip>
          <a:srcRect t="20457" b="9119"/>
          <a:stretch/>
        </p:blipFill>
        <p:spPr>
          <a:xfrm>
            <a:off x="6261750" y="1150525"/>
            <a:ext cx="2269251" cy="2842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pic" idx="2"/>
          </p:nvPr>
        </p:nvSpPr>
        <p:spPr>
          <a:xfrm>
            <a:off x="685300" y="993300"/>
            <a:ext cx="3420900" cy="31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Mutated colonies observed, but not statistically significant</a:t>
            </a: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and Data</a:t>
            </a:r>
            <a:endParaRPr/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 l="18533" t="31768" r="8845" b="13259"/>
          <a:stretch/>
        </p:blipFill>
        <p:spPr>
          <a:xfrm>
            <a:off x="4451325" y="3021500"/>
            <a:ext cx="1701227" cy="171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 rotWithShape="1">
          <a:blip r:embed="rId4">
            <a:alphaModFix/>
          </a:blip>
          <a:srcRect l="12325" t="19060" r="1116" b="15054"/>
          <a:stretch/>
        </p:blipFill>
        <p:spPr>
          <a:xfrm>
            <a:off x="6280475" y="1209725"/>
            <a:ext cx="1701227" cy="171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5">
            <a:alphaModFix/>
          </a:blip>
          <a:srcRect l="3672" t="21443" r="934" b="7316"/>
          <a:stretch/>
        </p:blipFill>
        <p:spPr>
          <a:xfrm>
            <a:off x="6280475" y="3033104"/>
            <a:ext cx="1701227" cy="169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 l="19409" t="35418" r="13521" b="13801"/>
          <a:stretch/>
        </p:blipFill>
        <p:spPr>
          <a:xfrm>
            <a:off x="4451325" y="1209520"/>
            <a:ext cx="1701227" cy="171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PresentationFormat>On-screen Show (16:9)</PresentationFormat>
  <Paragraphs>48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Gill Sans</vt:lpstr>
      <vt:lpstr>Times New Roman</vt:lpstr>
      <vt:lpstr>Simple Light</vt:lpstr>
      <vt:lpstr>Default - Title Slide</vt:lpstr>
      <vt:lpstr>UA ASCEND Life Sciences</vt:lpstr>
      <vt:lpstr>Experiment Objectives</vt:lpstr>
      <vt:lpstr>Sample Containment</vt:lpstr>
      <vt:lpstr>Sample Containment</vt:lpstr>
      <vt:lpstr>Methodology</vt:lpstr>
      <vt:lpstr>Methodology</vt:lpstr>
      <vt:lpstr>Results and Data</vt:lpstr>
      <vt:lpstr>Results and Data</vt:lpstr>
      <vt:lpstr>Results and Data</vt:lpstr>
      <vt:lpstr>Conclusions</vt:lpstr>
      <vt:lpstr>Future Directions</vt:lpstr>
      <vt:lpstr>Acknowledgements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 ASCEND Life Sciences</dc:title>
  <dc:creator>Duffy Elmer</dc:creator>
  <cp:lastModifiedBy>Duffy Elmer</cp:lastModifiedBy>
  <cp:revision>1</cp:revision>
  <dcterms:modified xsi:type="dcterms:W3CDTF">2018-03-31T05:07:09Z</dcterms:modified>
</cp:coreProperties>
</file>